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1" r:id="rId1"/>
  </p:sldMasterIdLst>
  <p:notesMasterIdLst>
    <p:notesMasterId r:id="rId3"/>
  </p:notesMasterIdLst>
  <p:sldIdLst>
    <p:sldId id="267" r:id="rId2"/>
  </p:sldIdLst>
  <p:sldSz cx="15122525" cy="10693400"/>
  <p:notesSz cx="14663738" cy="10234613"/>
  <p:defaultTextStyle>
    <a:defPPr>
      <a:defRPr lang="ja-JP"/>
    </a:defPPr>
    <a:lvl1pPr algn="l" defTabSz="1474788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736600" indent="-279400" algn="l" defTabSz="1474788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1474788" indent="-560388" algn="l" defTabSz="1474788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2211388" indent="-839788" algn="l" defTabSz="1474788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2949575" indent="-1120775" algn="l" defTabSz="1474788" rtl="0" fontAlgn="base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B6C"/>
    <a:srgbClr val="D7E1F2"/>
    <a:srgbClr val="4A89C5"/>
    <a:srgbClr val="3DA087"/>
    <a:srgbClr val="6B6E9F"/>
    <a:srgbClr val="A5A5C6"/>
    <a:srgbClr val="428A20"/>
    <a:srgbClr val="429999"/>
    <a:srgbClr val="A4C187"/>
    <a:srgbClr val="A4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2" autoAdjust="0"/>
    <p:restoredTop sz="95113" autoAdjust="0"/>
  </p:normalViewPr>
  <p:slideViewPr>
    <p:cSldViewPr snapToGrid="0" showGuides="1">
      <p:cViewPr>
        <p:scale>
          <a:sx n="63" d="100"/>
          <a:sy n="63" d="100"/>
        </p:scale>
        <p:origin x="-810" y="-60"/>
      </p:cViewPr>
      <p:guideLst>
        <p:guide orient="horz" pos="4173"/>
        <p:guide orient="horz" pos="3272"/>
        <p:guide orient="horz" pos="4617"/>
        <p:guide pos="7261"/>
        <p:guide pos="8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-1374" y="-84"/>
      </p:cViewPr>
      <p:guideLst>
        <p:guide orient="horz" pos="3225"/>
        <p:guide pos="461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6354969" cy="5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181" tIns="71093" rIns="142181" bIns="71093" numCol="1" anchor="t" anchorCtr="0" compatLnSpc="1">
            <a:prstTxWarp prst="textNoShape">
              <a:avLst/>
            </a:prstTxWarp>
          </a:bodyPr>
          <a:lstStyle>
            <a:lvl1pPr defTabSz="1515991">
              <a:defRPr sz="19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8308771" y="1"/>
            <a:ext cx="6352692" cy="5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181" tIns="71093" rIns="142181" bIns="71093" numCol="1" anchor="t" anchorCtr="0" compatLnSpc="1">
            <a:prstTxWarp prst="textNoShape">
              <a:avLst/>
            </a:prstTxWarp>
          </a:bodyPr>
          <a:lstStyle>
            <a:lvl1pPr algn="r" defTabSz="1515991">
              <a:defRPr sz="1900">
                <a:latin typeface="Calibri" pitchFamily="34" charset="0"/>
              </a:defRPr>
            </a:lvl1pPr>
          </a:lstStyle>
          <a:p>
            <a:fld id="{F011799A-A72A-4F92-B773-078E91371FA7}" type="datetimeFigureOut">
              <a:rPr lang="ja-JP" altLang="en-US"/>
              <a:pPr/>
              <a:t>2020/2/28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621213" y="766763"/>
            <a:ext cx="542925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8265" tIns="99133" rIns="198265" bIns="99133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1467059" y="4860983"/>
            <a:ext cx="11731900" cy="46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181" tIns="71093" rIns="142181" bIns="71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2" y="9721969"/>
            <a:ext cx="6354969" cy="51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181" tIns="71093" rIns="142181" bIns="71093" numCol="1" anchor="b" anchorCtr="0" compatLnSpc="1">
            <a:prstTxWarp prst="textNoShape">
              <a:avLst/>
            </a:prstTxWarp>
          </a:bodyPr>
          <a:lstStyle>
            <a:lvl1pPr defTabSz="1515991">
              <a:defRPr sz="19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8308771" y="9721969"/>
            <a:ext cx="6352692" cy="51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181" tIns="71093" rIns="142181" bIns="71093" numCol="1" anchor="b" anchorCtr="0" compatLnSpc="1">
            <a:prstTxWarp prst="textNoShape">
              <a:avLst/>
            </a:prstTxWarp>
          </a:bodyPr>
          <a:lstStyle>
            <a:lvl1pPr algn="r" defTabSz="1515991">
              <a:defRPr sz="1900">
                <a:latin typeface="Calibri" pitchFamily="34" charset="0"/>
              </a:defRPr>
            </a:lvl1pPr>
          </a:lstStyle>
          <a:p>
            <a:fld id="{454398E3-C5DD-4D46-A596-D4DB8FE4F78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755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2211388" algn="l" defTabSz="1474788" rtl="0" eaLnBrk="0" fontAlgn="base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2949575" algn="l" defTabSz="1474788" rtl="0" eaLnBrk="0" fontAlgn="base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8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txStyles>
    <p:titleStyle>
      <a:lvl1pPr algn="ctr" defTabSz="1474788" rtl="0" eaLnBrk="0" fontAlgn="base" hangingPunct="0">
        <a:spcBef>
          <a:spcPct val="0"/>
        </a:spcBef>
        <a:spcAft>
          <a:spcPct val="0"/>
        </a:spcAft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1474788" rtl="0" eaLnBrk="0" fontAlgn="base" hangingPunct="0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kumimoji="1" sz="71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552450" indent="-55245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6975" indent="-460375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088" indent="-36830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275" indent="-36830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875" indent="-368300" algn="l" defTabSz="14747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jpe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/>
          <p:cNvGrpSpPr/>
          <p:nvPr/>
        </p:nvGrpSpPr>
        <p:grpSpPr>
          <a:xfrm>
            <a:off x="178401" y="0"/>
            <a:ext cx="14944125" cy="2640123"/>
            <a:chOff x="591944" y="71711"/>
            <a:chExt cx="14221453" cy="2512451"/>
          </a:xfrm>
        </p:grpSpPr>
        <p:pic>
          <p:nvPicPr>
            <p:cNvPr id="1078" name="Picture 54" descr="C:\Users\0202001\Desktop\名称未設定-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7839" r="-127" b="-1110"/>
            <a:stretch/>
          </p:blipFill>
          <p:spPr bwMode="auto">
            <a:xfrm>
              <a:off x="702440" y="71711"/>
              <a:ext cx="14110957" cy="215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9851" y="307782"/>
              <a:ext cx="1934301" cy="227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55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943" y="493039"/>
              <a:ext cx="8817444" cy="865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0202001\Desktop\商品ロゴ\AP丸R＿Master-BLU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44" y="307782"/>
              <a:ext cx="679726" cy="648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角丸四角形 1"/>
          <p:cNvSpPr/>
          <p:nvPr/>
        </p:nvSpPr>
        <p:spPr>
          <a:xfrm>
            <a:off x="203627" y="7137720"/>
            <a:ext cx="3431426" cy="3132686"/>
          </a:xfrm>
          <a:prstGeom prst="roundRect">
            <a:avLst>
              <a:gd name="adj" fmla="val 4517"/>
            </a:avLst>
          </a:prstGeom>
          <a:noFill/>
          <a:ln w="38100">
            <a:solidFill>
              <a:srgbClr val="A4C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869746" y="7137720"/>
            <a:ext cx="3431426" cy="3132686"/>
          </a:xfrm>
          <a:prstGeom prst="roundRect">
            <a:avLst>
              <a:gd name="adj" fmla="val 4517"/>
            </a:avLst>
          </a:prstGeom>
          <a:noFill/>
          <a:ln w="38100">
            <a:solidFill>
              <a:srgbClr val="A4C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096754" y="6993590"/>
            <a:ext cx="2953083" cy="288260"/>
            <a:chOff x="4320812" y="6727103"/>
            <a:chExt cx="2810277" cy="274320"/>
          </a:xfrm>
        </p:grpSpPr>
        <p:sp>
          <p:nvSpPr>
            <p:cNvPr id="7" name="角丸四角形 6"/>
            <p:cNvSpPr/>
            <p:nvPr/>
          </p:nvSpPr>
          <p:spPr>
            <a:xfrm>
              <a:off x="4320812" y="6727103"/>
              <a:ext cx="2810277" cy="274320"/>
            </a:xfrm>
            <a:prstGeom prst="roundRect">
              <a:avLst>
                <a:gd name="adj" fmla="val 50000"/>
              </a:avLst>
            </a:prstGeom>
            <a:solidFill>
              <a:srgbClr val="428A20"/>
            </a:solidFill>
            <a:ln>
              <a:solidFill>
                <a:srgbClr val="428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9" name="Picture 5" descr="C:\Users\0202001\Desktop\名称未設定-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580" y="6775008"/>
              <a:ext cx="2622740" cy="17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グループ化 3"/>
          <p:cNvGrpSpPr/>
          <p:nvPr/>
        </p:nvGrpSpPr>
        <p:grpSpPr>
          <a:xfrm>
            <a:off x="433411" y="6993590"/>
            <a:ext cx="2953083" cy="288260"/>
            <a:chOff x="834622" y="6727103"/>
            <a:chExt cx="2810277" cy="274320"/>
          </a:xfrm>
        </p:grpSpPr>
        <p:sp>
          <p:nvSpPr>
            <p:cNvPr id="3" name="角丸四角形 2"/>
            <p:cNvSpPr/>
            <p:nvPr/>
          </p:nvSpPr>
          <p:spPr>
            <a:xfrm>
              <a:off x="834622" y="6727103"/>
              <a:ext cx="2810277" cy="274320"/>
            </a:xfrm>
            <a:prstGeom prst="roundRect">
              <a:avLst>
                <a:gd name="adj" fmla="val 50000"/>
              </a:avLst>
            </a:prstGeom>
            <a:solidFill>
              <a:srgbClr val="428A20"/>
            </a:solidFill>
            <a:ln>
              <a:solidFill>
                <a:srgbClr val="428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0" name="Picture 6" descr="C:\Users\0202001\Desktop\名称未設定-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096" y="6775008"/>
              <a:ext cx="2183328" cy="178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グループ化 7"/>
          <p:cNvGrpSpPr/>
          <p:nvPr/>
        </p:nvGrpSpPr>
        <p:grpSpPr>
          <a:xfrm>
            <a:off x="2401958" y="7564546"/>
            <a:ext cx="1343193" cy="1343193"/>
            <a:chOff x="2707973" y="7270449"/>
            <a:chExt cx="1278239" cy="1278239"/>
          </a:xfrm>
        </p:grpSpPr>
        <p:pic>
          <p:nvPicPr>
            <p:cNvPr id="1028" name="Picture 4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973" y="7270449"/>
              <a:ext cx="1278239" cy="1278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0202001\Desktop\名称未設定-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372" y="7444277"/>
              <a:ext cx="950104" cy="93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C:\Users\0202001\Desktop\名称未設定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2" y="7699164"/>
            <a:ext cx="1938495" cy="18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202001\Desktop\名称未設定-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4" y="9506757"/>
            <a:ext cx="3160890" cy="6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377585" y="10334024"/>
            <a:ext cx="4977917" cy="2910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altLang="ja-JP" sz="600" dirty="0"/>
              <a:t>【</a:t>
            </a:r>
            <a:r>
              <a:rPr lang="ja-JP" altLang="en-US" sz="600" dirty="0"/>
              <a:t>出典</a:t>
            </a:r>
            <a:r>
              <a:rPr lang="en-US" altLang="ja-JP" sz="600" dirty="0"/>
              <a:t>】※</a:t>
            </a:r>
            <a:r>
              <a:rPr lang="ja-JP" altLang="en-US" sz="600" dirty="0"/>
              <a:t>１</a:t>
            </a:r>
            <a:r>
              <a:rPr lang="en-US" altLang="ja-JP" sz="600" dirty="0"/>
              <a:t>…2019</a:t>
            </a:r>
            <a:r>
              <a:rPr lang="ja-JP" altLang="en-US" sz="600" dirty="0"/>
              <a:t>年</a:t>
            </a:r>
            <a:r>
              <a:rPr lang="en-US" altLang="ja-JP" sz="600" dirty="0"/>
              <a:t>12</a:t>
            </a:r>
            <a:r>
              <a:rPr lang="ja-JP" altLang="en-US" sz="600" dirty="0"/>
              <a:t>月</a:t>
            </a:r>
            <a:r>
              <a:rPr lang="en-US" altLang="ja-JP" sz="600" dirty="0"/>
              <a:t>5</a:t>
            </a:r>
            <a:r>
              <a:rPr lang="ja-JP" altLang="en-US" sz="600" dirty="0"/>
              <a:t>日発表 日本気象協会 </a:t>
            </a:r>
            <a:r>
              <a:rPr lang="en-US" altLang="ja-JP" sz="600" dirty="0"/>
              <a:t>tenki.jp</a:t>
            </a:r>
            <a:r>
              <a:rPr lang="ja-JP" altLang="en-US" sz="600" dirty="0"/>
              <a:t>　</a:t>
            </a:r>
            <a:r>
              <a:rPr lang="en-US" altLang="ja-JP" sz="600" dirty="0"/>
              <a:t>※</a:t>
            </a:r>
            <a:r>
              <a:rPr lang="ja-JP" altLang="en-US" sz="600" dirty="0"/>
              <a:t>２</a:t>
            </a:r>
            <a:r>
              <a:rPr lang="en-US" altLang="ja-JP" sz="600" dirty="0"/>
              <a:t>…2006</a:t>
            </a:r>
            <a:r>
              <a:rPr lang="ja-JP" altLang="en-US" sz="600" dirty="0"/>
              <a:t>年</a:t>
            </a:r>
            <a:r>
              <a:rPr lang="en-US" altLang="ja-JP" sz="600" dirty="0"/>
              <a:t>『</a:t>
            </a:r>
            <a:r>
              <a:rPr lang="ja-JP" altLang="en-US" sz="600" dirty="0"/>
              <a:t>花粉に関する生活者実態とその対策の検証</a:t>
            </a:r>
            <a:r>
              <a:rPr lang="en-US" altLang="ja-JP" sz="600" dirty="0"/>
              <a:t>』</a:t>
            </a:r>
            <a:r>
              <a:rPr lang="ja-JP" altLang="en-US" sz="600" dirty="0"/>
              <a:t>生活者研究センター </a:t>
            </a:r>
            <a:endParaRPr lang="en-US" altLang="ja-JP" sz="600" dirty="0" smtClean="0"/>
          </a:p>
          <a:p>
            <a:pPr algn="r"/>
            <a:r>
              <a:rPr lang="en-US" altLang="ja-JP" sz="600" dirty="0"/>
              <a:t>※</a:t>
            </a:r>
            <a:r>
              <a:rPr lang="ja-JP" altLang="en-US" sz="600" dirty="0"/>
              <a:t>３</a:t>
            </a:r>
            <a:r>
              <a:rPr lang="en-US" altLang="ja-JP" sz="600" dirty="0"/>
              <a:t>…P&amp;G</a:t>
            </a:r>
            <a:r>
              <a:rPr lang="ja-JP" altLang="en-US" sz="600" dirty="0"/>
              <a:t>清潔生活研究所 洗濯と花粉に関する実験結果 より</a:t>
            </a:r>
            <a:endParaRPr kumimoji="1" lang="ja-JP" altLang="en-US" sz="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65034" y="7311064"/>
            <a:ext cx="2988570" cy="42044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花粉など春風で飛んでくる色々なものの付着を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抑えて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洗濯物を干すためにおすすめなのが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35" name="Picture 11" descr="C:\Users\0202001\Desktop\名称未設定-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50" y="9552166"/>
            <a:ext cx="3148218" cy="5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89490" y="2448263"/>
            <a:ext cx="7111682" cy="467159"/>
            <a:chOff x="602496" y="2401580"/>
            <a:chExt cx="6767774" cy="444568"/>
          </a:xfrm>
        </p:grpSpPr>
        <p:pic>
          <p:nvPicPr>
            <p:cNvPr id="1040" name="Picture 16" descr="C:\Users\0202001\Desktop\名称未設定-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169358" y="2609766"/>
              <a:ext cx="1200912" cy="4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0202001\Desktop\名称未設定-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96" y="2609766"/>
              <a:ext cx="1395984" cy="4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グループ化 11"/>
            <p:cNvGrpSpPr/>
            <p:nvPr/>
          </p:nvGrpSpPr>
          <p:grpSpPr>
            <a:xfrm>
              <a:off x="1998480" y="2401580"/>
              <a:ext cx="4212603" cy="444568"/>
              <a:chOff x="1998480" y="2401580"/>
              <a:chExt cx="4212603" cy="444568"/>
            </a:xfrm>
          </p:grpSpPr>
          <p:pic>
            <p:nvPicPr>
              <p:cNvPr id="1038" name="Picture 14" descr="C:\Users\0202001\Desktop\名称未設定-1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480" y="2401580"/>
                <a:ext cx="4212603" cy="444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C:\Users\0202001\Desktop\名称未設定-2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656" y="2486094"/>
                <a:ext cx="3746251" cy="291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44" name="Picture 20" descr="C:\Users\0202001\Desktop\名称未設定-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66" y="3095501"/>
            <a:ext cx="585276" cy="5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C:\Users\0202001\Desktop\名称未設定-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288" y="5786372"/>
            <a:ext cx="549338" cy="5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4842835" y="3898354"/>
            <a:ext cx="2255517" cy="2512397"/>
            <a:chOff x="5030814" y="3781547"/>
            <a:chExt cx="2146444" cy="239090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5030814" y="4643686"/>
              <a:ext cx="2146444" cy="1528763"/>
              <a:chOff x="5030814" y="4643686"/>
              <a:chExt cx="2146444" cy="1528763"/>
            </a:xfrm>
          </p:grpSpPr>
          <p:pic>
            <p:nvPicPr>
              <p:cNvPr id="1036" name="Picture 12" descr="C:\Users\0202001\Desktop\名称未設定-2.pn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0814" y="4643686"/>
                <a:ext cx="2146444" cy="1528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3" descr="C:\Users\0202001\Desktop\名称未設定-2.pn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8837" y="4952933"/>
                <a:ext cx="1617508" cy="910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43" name="Picture 19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559" y="4321767"/>
              <a:ext cx="593597" cy="494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0202001\Desktop\名称未設定-2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46" y="3781547"/>
              <a:ext cx="1679420" cy="448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C:\Users\0202001\Desktop\名称未設定-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11" y="3386263"/>
            <a:ext cx="455243" cy="4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C:\Users\0202001\Desktop\名称未設定-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10" y="3141335"/>
            <a:ext cx="227620" cy="2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2" descr="C:\Users\0202001\Desktop\名称未設定-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06" y="4549801"/>
            <a:ext cx="184752" cy="1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2" descr="C:\Users\0202001\Desktop\名称未設定-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35" y="4692762"/>
            <a:ext cx="350283" cy="3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2" descr="C:\Users\0202001\Desktop\名称未設定-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90" y="5105243"/>
            <a:ext cx="184752" cy="1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2" descr="C:\Users\0202001\Desktop\名称未設定-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90" y="6333950"/>
            <a:ext cx="455243" cy="4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C:\Users\0202001\Desktop\名称未設定-2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3" y="6333950"/>
            <a:ext cx="350283" cy="3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327866" y="2070864"/>
            <a:ext cx="1249894" cy="1014674"/>
            <a:chOff x="734181" y="2042432"/>
            <a:chExt cx="1189451" cy="965606"/>
          </a:xfrm>
        </p:grpSpPr>
        <p:pic>
          <p:nvPicPr>
            <p:cNvPr id="1039" name="Picture 15" descr="C:\Users\0202001\Desktop\名称未設定-3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81" y="2042432"/>
              <a:ext cx="1189451" cy="965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0202001\Desktop\名称未設定-2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41" y="2171496"/>
              <a:ext cx="790530" cy="707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正方形/長方形 15"/>
          <p:cNvSpPr/>
          <p:nvPr/>
        </p:nvSpPr>
        <p:spPr>
          <a:xfrm>
            <a:off x="7684340" y="2770545"/>
            <a:ext cx="7120937" cy="5386717"/>
          </a:xfrm>
          <a:prstGeom prst="rect">
            <a:avLst/>
          </a:prstGeom>
          <a:noFill/>
          <a:ln w="63500">
            <a:solidFill>
              <a:srgbClr val="A5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rot="5400000">
            <a:off x="7080181" y="6086794"/>
            <a:ext cx="1098892" cy="501592"/>
          </a:xfrm>
          <a:prstGeom prst="triangle">
            <a:avLst/>
          </a:prstGeom>
          <a:solidFill>
            <a:srgbClr val="6B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20" descr="C:\Users\0202001\Desktop\名称未設定-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64" y="5971027"/>
            <a:ext cx="585276" cy="5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グループ化 51"/>
          <p:cNvGrpSpPr/>
          <p:nvPr/>
        </p:nvGrpSpPr>
        <p:grpSpPr>
          <a:xfrm>
            <a:off x="7684340" y="8358911"/>
            <a:ext cx="7120937" cy="2120650"/>
            <a:chOff x="7684340" y="8358911"/>
            <a:chExt cx="7120937" cy="2120650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7756604" y="8420637"/>
              <a:ext cx="1979578" cy="26681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ja-JP" altLang="en-US" sz="1050" dirty="0" smtClean="0">
                  <a:solidFill>
                    <a:srgbClr val="3DA0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kumimoji="1"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お問い合せ・ご用命は・・・・・・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7684340" y="8358911"/>
              <a:ext cx="7120937" cy="2120650"/>
            </a:xfrm>
            <a:prstGeom prst="roundRect">
              <a:avLst>
                <a:gd name="adj" fmla="val 10189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7880424" y="4272320"/>
            <a:ext cx="3500646" cy="42044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花粉や黄砂などの飛散物から洗濯物を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守ります。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一年を通して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空模様に左右されることなく、いつでも洗濯物が干せます。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10632519" y="5382896"/>
            <a:ext cx="779728" cy="1027854"/>
            <a:chOff x="10540519" y="5194300"/>
            <a:chExt cx="742022" cy="978149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10626836" y="5926228"/>
              <a:ext cx="569388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ホワイト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53" name="Picture 29" descr="http://www.mediapress-net.com/mpnsearchdldetail/FB9DF1E105BD5B2C7E5F375A3BAFEB23/YKK0700100079399/DDXX0300YW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0519" y="5194300"/>
              <a:ext cx="742022" cy="74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グループ化 33"/>
          <p:cNvGrpSpPr/>
          <p:nvPr/>
        </p:nvGrpSpPr>
        <p:grpSpPr>
          <a:xfrm>
            <a:off x="9680792" y="5382896"/>
            <a:ext cx="908262" cy="1040544"/>
            <a:chOff x="9634816" y="5194300"/>
            <a:chExt cx="864340" cy="990225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9634816" y="5938304"/>
              <a:ext cx="864340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プラチナステン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55" name="Picture 31" descr="http://www.mediapress-net.com/mpnsearchdldetail/FB9DF1E105BD5B2C7E5F375A3BAFEB23/YKK0700100079397/DDXX0300H2.JP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975" y="5194300"/>
              <a:ext cx="742022" cy="74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グループ化 32"/>
          <p:cNvGrpSpPr/>
          <p:nvPr/>
        </p:nvGrpSpPr>
        <p:grpSpPr>
          <a:xfrm>
            <a:off x="8777877" y="5382896"/>
            <a:ext cx="872888" cy="1027854"/>
            <a:chOff x="8775564" y="5194300"/>
            <a:chExt cx="830677" cy="978149"/>
          </a:xfrm>
        </p:grpSpPr>
        <p:sp>
          <p:nvSpPr>
            <p:cNvPr id="57" name="テキスト ボックス 56"/>
            <p:cNvSpPr txBox="1"/>
            <p:nvPr/>
          </p:nvSpPr>
          <p:spPr>
            <a:xfrm>
              <a:off x="8775564" y="5926228"/>
              <a:ext cx="830677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カームブラック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57" name="Picture 33" descr="http://www.mediapress-net.com/mpnsearchdldetail/FB9DF1E105BD5B2C7E5F375A3BAFEB23/YKK0700100079396/DDXX0300B7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012" y="5194300"/>
              <a:ext cx="742022" cy="74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グループ化 31"/>
          <p:cNvGrpSpPr/>
          <p:nvPr/>
        </p:nvGrpSpPr>
        <p:grpSpPr>
          <a:xfrm>
            <a:off x="7934802" y="5382896"/>
            <a:ext cx="779728" cy="1040544"/>
            <a:chOff x="7973259" y="5194300"/>
            <a:chExt cx="742022" cy="990225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8064386" y="5938304"/>
              <a:ext cx="559769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ブラウン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59" name="Picture 35" descr="http://www.mediapress-net.com/mpnsearchdldetail/FB9DF1E105BD5B2C7E5F375A3BAFEB23/YKK0700100079395/DDXX0300B1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259" y="5194300"/>
              <a:ext cx="742022" cy="74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0" name="Picture 36" descr="C:\Users\0202001\Desktop\名称未設定-2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20" y="7712701"/>
            <a:ext cx="3192991" cy="1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418877" y="3085538"/>
            <a:ext cx="4556687" cy="3749333"/>
            <a:chOff x="820791" y="3008038"/>
            <a:chExt cx="4336334" cy="3568022"/>
          </a:xfrm>
        </p:grpSpPr>
        <p:pic>
          <p:nvPicPr>
            <p:cNvPr id="1034" name="Picture 10" descr="C:\Users\0202001\Desktop\名称未設定-2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91" y="3040379"/>
              <a:ext cx="4336334" cy="353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テキスト ボックス 70"/>
            <p:cNvSpPr txBox="1"/>
            <p:nvPr/>
          </p:nvSpPr>
          <p:spPr>
            <a:xfrm>
              <a:off x="3330389" y="3008038"/>
              <a:ext cx="314510" cy="18466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r"/>
              <a:r>
                <a:rPr kumimoji="1" lang="en-US" altLang="ja-JP" sz="600" dirty="0" smtClean="0"/>
                <a:t>※</a:t>
              </a:r>
              <a:r>
                <a:rPr kumimoji="1" lang="ja-JP" altLang="en-US" sz="600" dirty="0" smtClean="0"/>
                <a:t>１</a:t>
              </a:r>
              <a:endParaRPr kumimoji="1" lang="ja-JP" altLang="en-US" sz="6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27866" y="7311064"/>
            <a:ext cx="3241240" cy="420442"/>
            <a:chOff x="734181" y="7029225"/>
            <a:chExt cx="3084499" cy="40011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34181" y="7029225"/>
              <a:ext cx="3084499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室内に入る花粉量の約４割はふとんや洗濯物に付着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して</a:t>
              </a:r>
              <a:endPara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入って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くるそうです。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1675015" y="7237049"/>
              <a:ext cx="314510" cy="18466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r"/>
              <a:r>
                <a:rPr kumimoji="1" lang="en-US" altLang="ja-JP" sz="600" dirty="0" smtClean="0"/>
                <a:t>※</a:t>
              </a:r>
              <a:r>
                <a:rPr kumimoji="1" lang="ja-JP" altLang="en-US" sz="600" dirty="0" smtClean="0"/>
                <a:t>２</a:t>
              </a:r>
              <a:endParaRPr kumimoji="1" lang="ja-JP" altLang="en-US" sz="6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711059" y="9832310"/>
            <a:ext cx="1908899" cy="286623"/>
            <a:chOff x="2050485" y="9428548"/>
            <a:chExt cx="1816588" cy="272762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2050485" y="9455089"/>
              <a:ext cx="1728358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・・・という実験結果もあります。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552563" y="9428548"/>
              <a:ext cx="314510" cy="18466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r"/>
              <a:r>
                <a:rPr kumimoji="1" lang="en-US" altLang="ja-JP" sz="600" dirty="0" smtClean="0"/>
                <a:t>※</a:t>
              </a:r>
              <a:r>
                <a:rPr kumimoji="1" lang="ja-JP" altLang="en-US" sz="600" dirty="0" smtClean="0"/>
                <a:t>３</a:t>
              </a:r>
              <a:endParaRPr kumimoji="1" lang="ja-JP" altLang="en-US" sz="600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8111464" y="2416771"/>
            <a:ext cx="6266687" cy="660908"/>
            <a:chOff x="8141378" y="2371611"/>
            <a:chExt cx="5963641" cy="628948"/>
          </a:xfrm>
        </p:grpSpPr>
        <p:pic>
          <p:nvPicPr>
            <p:cNvPr id="1061" name="Picture 37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378" y="2371611"/>
              <a:ext cx="5963641" cy="62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3513" y="2486094"/>
              <a:ext cx="5539370" cy="399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正方形/長方形 25"/>
          <p:cNvSpPr/>
          <p:nvPr/>
        </p:nvSpPr>
        <p:spPr>
          <a:xfrm>
            <a:off x="7930091" y="6654605"/>
            <a:ext cx="2040938" cy="180266"/>
          </a:xfrm>
          <a:prstGeom prst="rect">
            <a:avLst/>
          </a:prstGeom>
          <a:solidFill>
            <a:srgbClr val="D7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800" b="1" dirty="0" smtClean="0">
                <a:solidFill>
                  <a:srgbClr val="132B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ポリカーボネート</a:t>
            </a:r>
            <a:r>
              <a:rPr lang="ja-JP" altLang="en-US" sz="800" b="1" dirty="0">
                <a:solidFill>
                  <a:srgbClr val="132B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板</a:t>
            </a:r>
            <a:endParaRPr kumimoji="1" lang="ja-JP" altLang="en-US" sz="800" b="1" dirty="0">
              <a:solidFill>
                <a:srgbClr val="132B6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0055838" y="6642856"/>
            <a:ext cx="1378700" cy="180266"/>
          </a:xfrm>
          <a:prstGeom prst="rect">
            <a:avLst/>
          </a:prstGeom>
          <a:solidFill>
            <a:srgbClr val="D7E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700" b="1" dirty="0" smtClean="0">
                <a:solidFill>
                  <a:srgbClr val="132B6C"/>
                </a:solidFill>
              </a:rPr>
              <a:t>熱線遮断ポリカーボネート板</a:t>
            </a:r>
            <a:endParaRPr kumimoji="1" lang="ja-JP" altLang="en-US" sz="700" b="1" dirty="0">
              <a:solidFill>
                <a:srgbClr val="132B6C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7840388" y="6884015"/>
            <a:ext cx="827408" cy="987039"/>
            <a:chOff x="7883411" y="6622827"/>
            <a:chExt cx="787396" cy="939308"/>
          </a:xfrm>
        </p:grpSpPr>
        <p:sp>
          <p:nvSpPr>
            <p:cNvPr id="60" name="テキスト ボックス 59"/>
            <p:cNvSpPr txBox="1"/>
            <p:nvPr/>
          </p:nvSpPr>
          <p:spPr>
            <a:xfrm>
              <a:off x="7883411" y="7315914"/>
              <a:ext cx="787396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アースブルー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67" name="Picture 43"/>
            <p:cNvPicPr>
              <a:picLocks noChangeAspect="1" noChangeArrowheads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2" t="1" r="24841" b="10391"/>
            <a:stretch/>
          </p:blipFill>
          <p:spPr bwMode="auto">
            <a:xfrm>
              <a:off x="7976434" y="6622827"/>
              <a:ext cx="610354" cy="70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グループ化 44"/>
          <p:cNvGrpSpPr/>
          <p:nvPr/>
        </p:nvGrpSpPr>
        <p:grpSpPr>
          <a:xfrm>
            <a:off x="8618774" y="6886044"/>
            <a:ext cx="671373" cy="1126754"/>
            <a:chOff x="8624155" y="6624758"/>
            <a:chExt cx="638907" cy="1072266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651757" y="7296914"/>
              <a:ext cx="59183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スモーク</a:t>
              </a:r>
              <a:endPara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ブラウン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68" name="Picture 44"/>
            <p:cNvPicPr>
              <a:picLocks noChangeAspect="1" noChangeArrowheads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r="28003" b="10649"/>
            <a:stretch/>
          </p:blipFill>
          <p:spPr bwMode="auto">
            <a:xfrm>
              <a:off x="8624155" y="6624758"/>
              <a:ext cx="638907" cy="70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グループ化 45"/>
          <p:cNvGrpSpPr/>
          <p:nvPr/>
        </p:nvGrpSpPr>
        <p:grpSpPr>
          <a:xfrm>
            <a:off x="9325180" y="6887902"/>
            <a:ext cx="653897" cy="1133319"/>
            <a:chOff x="9296401" y="6626526"/>
            <a:chExt cx="622276" cy="1078514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9325555" y="7304930"/>
              <a:ext cx="561371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トーメイ</a:t>
              </a:r>
              <a:endPara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マット</a:t>
              </a:r>
              <a:endPara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8" r="20682" b="10861"/>
            <a:stretch/>
          </p:blipFill>
          <p:spPr bwMode="auto">
            <a:xfrm>
              <a:off x="9296401" y="6626526"/>
              <a:ext cx="622276" cy="70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グループ化 46"/>
          <p:cNvGrpSpPr/>
          <p:nvPr/>
        </p:nvGrpSpPr>
        <p:grpSpPr>
          <a:xfrm>
            <a:off x="9975740" y="6887902"/>
            <a:ext cx="827407" cy="1124896"/>
            <a:chOff x="9915501" y="6626526"/>
            <a:chExt cx="787395" cy="1070498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9915501" y="7296914"/>
              <a:ext cx="787395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アースブルー</a:t>
              </a:r>
              <a:endPara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（マット）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4" r="23581" b="10861"/>
            <a:stretch/>
          </p:blipFill>
          <p:spPr bwMode="auto">
            <a:xfrm>
              <a:off x="9991725" y="6626526"/>
              <a:ext cx="635111" cy="70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グループ化 47"/>
          <p:cNvGrpSpPr/>
          <p:nvPr/>
        </p:nvGrpSpPr>
        <p:grpSpPr>
          <a:xfrm>
            <a:off x="10728079" y="6884014"/>
            <a:ext cx="741500" cy="987039"/>
            <a:chOff x="10631458" y="6622826"/>
            <a:chExt cx="705642" cy="939308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10631458" y="7315913"/>
              <a:ext cx="705642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クリアマット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71" name="Picture 47"/>
            <p:cNvPicPr>
              <a:picLocks noChangeAspect="1"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0" t="1" r="21173" b="10391"/>
            <a:stretch/>
          </p:blipFill>
          <p:spPr bwMode="auto">
            <a:xfrm>
              <a:off x="10679846" y="6622826"/>
              <a:ext cx="623908" cy="70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10683834" y="3182563"/>
            <a:ext cx="3894412" cy="2849930"/>
            <a:chOff x="10589353" y="3100371"/>
            <a:chExt cx="3706085" cy="2712112"/>
          </a:xfrm>
        </p:grpSpPr>
        <p:pic>
          <p:nvPicPr>
            <p:cNvPr id="1049" name="Picture 25" descr="http://www.mediapress-net.com/mpnsearchdldetail/940EF46A1482BD9413BB680EC16D8E2B/YKK0700100227792/WTSS0447.JPG"/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2" t="14993" r="22734" b="15774"/>
            <a:stretch/>
          </p:blipFill>
          <p:spPr bwMode="auto">
            <a:xfrm>
              <a:off x="11526837" y="3175000"/>
              <a:ext cx="2768601" cy="241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10589353" y="3100371"/>
              <a:ext cx="1270212" cy="846808"/>
              <a:chOff x="10589353" y="3100371"/>
              <a:chExt cx="1270212" cy="846808"/>
            </a:xfrm>
          </p:grpSpPr>
          <p:pic>
            <p:nvPicPr>
              <p:cNvPr id="1063" name="Picture 39" descr="C:\Users\0202001\Desktop\名称未設定-1.png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89353" y="3100371"/>
                <a:ext cx="1270212" cy="846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40" descr="C:\Users\0202001\Desktop\名称未設定-2.png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79846" y="3294220"/>
                <a:ext cx="1037786" cy="505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2" name="テキスト ボックス 91"/>
            <p:cNvSpPr txBox="1"/>
            <p:nvPr/>
          </p:nvSpPr>
          <p:spPr>
            <a:xfrm>
              <a:off x="11419853" y="5566262"/>
              <a:ext cx="1346844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132B6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▲</a:t>
              </a:r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テラス囲い　床納まり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1556537" y="6290380"/>
            <a:ext cx="1593836" cy="1740069"/>
            <a:chOff x="11419853" y="6057899"/>
            <a:chExt cx="1516761" cy="1655922"/>
          </a:xfrm>
        </p:grpSpPr>
        <p:pic>
          <p:nvPicPr>
            <p:cNvPr id="1051" name="Picture 27" descr="http://www.mediapress-net.com/mpnsearchdldetail/940EF46A1482BD9413BB680EC16D8E2B/YKK0700100227770/WTSS0415.JPG"/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0" t="5098" r="20705" b="24226"/>
            <a:stretch/>
          </p:blipFill>
          <p:spPr bwMode="auto">
            <a:xfrm>
              <a:off x="11526837" y="6057899"/>
              <a:ext cx="1397001" cy="140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テキスト ボックス 92"/>
            <p:cNvSpPr txBox="1"/>
            <p:nvPr/>
          </p:nvSpPr>
          <p:spPr>
            <a:xfrm>
              <a:off x="11419853" y="7467600"/>
              <a:ext cx="1516761" cy="24622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132B6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▲</a:t>
              </a:r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バルコニー囲い　躯体式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3243710" y="6078391"/>
            <a:ext cx="1369568" cy="1898540"/>
            <a:chOff x="13025438" y="5856162"/>
            <a:chExt cx="1303338" cy="1806730"/>
          </a:xfrm>
        </p:grpSpPr>
        <p:pic>
          <p:nvPicPr>
            <p:cNvPr id="1066" name="Picture 42" descr="http://www.mediapress-net.com/mpnsearchdldetail/FB9DF1E105BD5B2C7E5F375A3BAFEB23/YKK0700100205638/WTXX0370AH2.JPG"/>
            <p:cNvPicPr>
              <a:picLocks noChangeAspect="1" noChangeArrowheads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7"/>
            <a:stretch/>
          </p:blipFill>
          <p:spPr bwMode="auto">
            <a:xfrm>
              <a:off x="13114719" y="6105693"/>
              <a:ext cx="1124777" cy="1148583"/>
            </a:xfrm>
            <a:prstGeom prst="ellipse">
              <a:avLst/>
            </a:prstGeom>
            <a:noFill/>
            <a:ln w="28575">
              <a:solidFill>
                <a:srgbClr val="4A89C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C:\Users\0202001\Desktop\名称未設定-3.png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5438" y="5856162"/>
              <a:ext cx="1303338" cy="349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テキスト ボックス 94"/>
            <p:cNvSpPr txBox="1"/>
            <p:nvPr/>
          </p:nvSpPr>
          <p:spPr>
            <a:xfrm>
              <a:off x="13153566" y="7262782"/>
              <a:ext cx="1047082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132B6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吊り下げ式</a:t>
              </a:r>
              <a:endParaRPr kumimoji="1" lang="en-US" altLang="ja-JP" dirty="0" smtClean="0">
                <a:solidFill>
                  <a:srgbClr val="132B6C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dirty="0" smtClean="0">
                  <a:solidFill>
                    <a:srgbClr val="132B6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上下可動物干し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7944225" y="3279588"/>
            <a:ext cx="2650916" cy="758250"/>
            <a:chOff x="7982226" y="3192704"/>
            <a:chExt cx="2522722" cy="721582"/>
          </a:xfrm>
        </p:grpSpPr>
        <p:pic>
          <p:nvPicPr>
            <p:cNvPr id="1073" name="Picture 49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403" y="3498684"/>
              <a:ext cx="1730064" cy="415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C:\Users\0202001\Desktop\名称未設定-1.png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226" y="3192704"/>
              <a:ext cx="2522722" cy="18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75" name="Picture 51" descr="C:\Users\0202001\Desktop\名称未設定-1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8317" y="4155994"/>
            <a:ext cx="3467624" cy="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テキスト ボックス 102"/>
          <p:cNvSpPr txBox="1"/>
          <p:nvPr/>
        </p:nvSpPr>
        <p:spPr>
          <a:xfrm>
            <a:off x="7880714" y="5116077"/>
            <a:ext cx="618534" cy="26681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132B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◆本体</a:t>
            </a:r>
            <a:endParaRPr kumimoji="1" lang="ja-JP" altLang="en-US" sz="1050" b="1" dirty="0">
              <a:solidFill>
                <a:srgbClr val="132B6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890698" y="6375402"/>
            <a:ext cx="994169" cy="26681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132B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◆屋根ふき材</a:t>
            </a:r>
            <a:endParaRPr kumimoji="1" lang="ja-JP" altLang="en-US" sz="1050" b="1" dirty="0">
              <a:solidFill>
                <a:srgbClr val="132B6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76" name="Picture 52" descr="C:\Users\0202001\Desktop\名称未設定-1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8" y="4853636"/>
            <a:ext cx="3496400" cy="2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954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テーマ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9999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none" rtlCol="0">
        <a:spAutoFit/>
      </a:bodyPr>
      <a:lstStyle>
        <a:defPPr>
          <a:defRPr kumimoji="1" sz="8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2_Office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2018-05-17T05:04:32Z</dcterms:created>
  <dcterms:modified xsi:type="dcterms:W3CDTF">2020-02-28T08:15:51Z</dcterms:modified>
</cp:coreProperties>
</file>